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6" r:id="rId9"/>
    <p:sldId id="264" r:id="rId10"/>
    <p:sldId id="267" r:id="rId11"/>
    <p:sldId id="265" r:id="rId12"/>
    <p:sldId id="268" r:id="rId1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3F6256-409A-4B8B-BA56-1E897849BB3B}">
  <a:tblStyle styleId="{B03F6256-409A-4B8B-BA56-1E897849BB3B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53" autoAdjust="0"/>
    <p:restoredTop sz="94701"/>
  </p:normalViewPr>
  <p:slideViewPr>
    <p:cSldViewPr snapToGrid="0">
      <p:cViewPr varScale="1">
        <p:scale>
          <a:sx n="203" d="100"/>
          <a:sy n="203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5.tiff>
</file>

<file path=ppt/media/image6.tiff>
</file>

<file path=ppt/media/image7.png>
</file>

<file path=ppt/media/image8.tiff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538228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52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513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0142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75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226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2230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242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9632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564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092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1500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1524800" y="67260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0" name="Shape 10"/>
          <p:cNvSpPr/>
          <p:nvPr/>
        </p:nvSpPr>
        <p:spPr>
          <a:xfrm rot="10800000">
            <a:off x="6537562" y="33429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cxnSp>
        <p:nvCxnSpPr>
          <p:cNvPr id="11" name="Shape 11"/>
          <p:cNvCxnSpPr/>
          <p:nvPr/>
        </p:nvCxnSpPr>
        <p:spPr>
          <a:xfrm>
            <a:off x="4359601" y="281746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000"/>
            </a:lvl1pPr>
            <a:lvl2pPr algn="ctr">
              <a:spcBef>
                <a:spcPts val="0"/>
              </a:spcBef>
              <a:buSzPct val="100000"/>
              <a:defRPr sz="4000"/>
            </a:lvl2pPr>
            <a:lvl3pPr algn="ctr">
              <a:spcBef>
                <a:spcPts val="0"/>
              </a:spcBef>
              <a:buSzPct val="100000"/>
              <a:defRPr sz="4000"/>
            </a:lvl3pPr>
            <a:lvl4pPr algn="ctr">
              <a:spcBef>
                <a:spcPts val="0"/>
              </a:spcBef>
              <a:buSzPct val="100000"/>
              <a:defRPr sz="4000"/>
            </a:lvl4pPr>
            <a:lvl5pPr algn="ctr">
              <a:spcBef>
                <a:spcPts val="0"/>
              </a:spcBef>
              <a:buSzPct val="100000"/>
              <a:defRPr sz="4000"/>
            </a:lvl5pPr>
            <a:lvl6pPr algn="ctr">
              <a:spcBef>
                <a:spcPts val="0"/>
              </a:spcBef>
              <a:buSzPct val="100000"/>
              <a:defRPr sz="4000"/>
            </a:lvl6pPr>
            <a:lvl7pPr algn="ctr">
              <a:spcBef>
                <a:spcPts val="0"/>
              </a:spcBef>
              <a:buSzPct val="100000"/>
              <a:defRPr sz="4000"/>
            </a:lvl7pPr>
            <a:lvl8pPr algn="ctr">
              <a:spcBef>
                <a:spcPts val="0"/>
              </a:spcBef>
              <a:buSzPct val="100000"/>
              <a:defRPr sz="4000"/>
            </a:lvl8pPr>
            <a:lvl9pPr algn="ctr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150" y="5076825"/>
            <a:ext cx="9143699" cy="665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87900" y="1152450"/>
            <a:ext cx="8368200" cy="1538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4359601" y="281746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92562" y="126028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92562" y="126028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899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899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7999" cy="268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75"/>
            <a:ext cx="4572000" cy="5143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3"/>
            <a:ext cx="540899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199" cy="1506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3800"/>
            </a:lvl1pPr>
            <a:lvl2pPr algn="ctr">
              <a:spcBef>
                <a:spcPts val="0"/>
              </a:spcBef>
              <a:buSzPct val="100000"/>
              <a:defRPr sz="3800"/>
            </a:lvl2pPr>
            <a:lvl3pPr algn="ctr">
              <a:spcBef>
                <a:spcPts val="0"/>
              </a:spcBef>
              <a:buSzPct val="100000"/>
              <a:defRPr sz="3800"/>
            </a:lvl3pPr>
            <a:lvl4pPr algn="ctr">
              <a:spcBef>
                <a:spcPts val="0"/>
              </a:spcBef>
              <a:buSzPct val="100000"/>
              <a:defRPr sz="3800"/>
            </a:lvl4pPr>
            <a:lvl5pPr algn="ctr">
              <a:spcBef>
                <a:spcPts val="0"/>
              </a:spcBef>
              <a:buSzPct val="100000"/>
              <a:defRPr sz="3800"/>
            </a:lvl5pPr>
            <a:lvl6pPr algn="ctr">
              <a:spcBef>
                <a:spcPts val="0"/>
              </a:spcBef>
              <a:buSzPct val="100000"/>
              <a:defRPr sz="3800"/>
            </a:lvl6pPr>
            <a:lvl7pPr algn="ctr">
              <a:spcBef>
                <a:spcPts val="0"/>
              </a:spcBef>
              <a:buSzPct val="100000"/>
              <a:defRPr sz="3800"/>
            </a:lvl7pPr>
            <a:lvl8pPr algn="ctr">
              <a:spcBef>
                <a:spcPts val="0"/>
              </a:spcBef>
              <a:buSzPct val="100000"/>
              <a:defRPr sz="3800"/>
            </a:lvl8pPr>
            <a:lvl9pPr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7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7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7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5.png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8.tiff"/><Relationship Id="rId6" Type="http://schemas.openxmlformats.org/officeDocument/2006/relationships/image" Target="../media/image7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7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7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Automated Vacuum </a:t>
            </a:r>
            <a:r>
              <a:rPr lang="en" dirty="0" smtClean="0"/>
              <a:t>Cleaner</a:t>
            </a:r>
            <a:endParaRPr lang="en" dirty="0"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Presented by: Joshua O’Dell, Rudra Sharma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9092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Performance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770565"/>
              </p:ext>
            </p:extLst>
          </p:nvPr>
        </p:nvGraphicFramePr>
        <p:xfrm>
          <a:off x="387900" y="458025"/>
          <a:ext cx="6898006" cy="4249815"/>
        </p:xfrm>
        <a:graphic>
          <a:graphicData uri="http://schemas.openxmlformats.org/drawingml/2006/table">
            <a:tbl>
              <a:tblPr firstRow="1" bandRow="1">
                <a:tableStyleId>{B03F6256-409A-4B8B-BA56-1E897849BB3B}</a:tableStyleId>
              </a:tblPr>
              <a:tblGrid>
                <a:gridCol w="253873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2264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178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Required percentage cleaned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535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1487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8491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22586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39161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600159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34%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660395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27%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732261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759790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906491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539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1207 </a:t>
                      </a:r>
                      <a:endParaRPr lang="en-US" dirty="0" smtClean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3857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7163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16898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373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890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3895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9006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42284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Random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96%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146783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77%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282504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680976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12%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894746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1000000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499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1413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7541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19681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34037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 Map w/ Direction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160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335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947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1756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2408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457607" y="899410"/>
            <a:ext cx="14315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Average steps to clean to required percentage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erformance narativ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3387" y="430144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06181"/>
      </p:ext>
    </p:extLst>
  </p:cSld>
  <p:clrMapOvr>
    <a:masterClrMapping/>
  </p:clrMapOvr>
  <p:transition spd="slow" advTm="4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Confirmations and Surprises</a:t>
            </a:r>
            <a:endParaRPr lang="en" dirty="0"/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 dirty="0" smtClean="0"/>
              <a:t>When you know the room, you can calculate the most efficient path</a:t>
            </a:r>
            <a:endParaRPr lang="en" dirty="0"/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But that is not a realistic scenario</a:t>
            </a:r>
            <a:endParaRPr lang="en" dirty="0"/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Removing 100% cleaning allows for most algorithms to succeed</a:t>
            </a:r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Some algorithms can be augmented by another precept</a:t>
            </a:r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Others will fight it.</a:t>
            </a:r>
            <a:endParaRPr lang="en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36143" y="423840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665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Future areas for improvement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Elimite low-performing strategies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Refine high-performing algorithms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Add more obstacles to our environment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Add live/in-motion obstacles to the room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3784" y="416232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02233"/>
      </p:ext>
    </p:extLst>
  </p:cSld>
  <p:clrMapOvr>
    <a:masterClrMapping/>
  </p:clrMapOvr>
  <p:transition spd="slow" advTm="665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Project strategy/goal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779899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Simulate a room in a 2D grid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Points on the grid represents </a:t>
            </a:r>
            <a:r>
              <a:rPr lang="en" dirty="0"/>
              <a:t>the points in the room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Test a variety strategies for path finding strategies for the vacuum robot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Compare the performance of the strategies in terms of their success rate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70" name="Shape 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6862" y="1489812"/>
            <a:ext cx="2390775" cy="2333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Shape 71"/>
          <p:cNvCxnSpPr/>
          <p:nvPr/>
        </p:nvCxnSpPr>
        <p:spPr>
          <a:xfrm rot="10800000" flipH="1">
            <a:off x="5686025" y="3538024"/>
            <a:ext cx="9000" cy="1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2" name="Shape 72"/>
          <p:cNvCxnSpPr/>
          <p:nvPr/>
        </p:nvCxnSpPr>
        <p:spPr>
          <a:xfrm>
            <a:off x="5792975" y="3743150"/>
            <a:ext cx="142499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3" name="Shape 73"/>
          <p:cNvCxnSpPr/>
          <p:nvPr/>
        </p:nvCxnSpPr>
        <p:spPr>
          <a:xfrm rot="10800000" flipH="1">
            <a:off x="5792975" y="3555974"/>
            <a:ext cx="107100" cy="12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4113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Project Implementation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Ported a python codebase of basic vacuum robot into Java</a:t>
            </a:r>
          </a:p>
          <a:p>
            <a:r>
              <a:rPr lang="en" dirty="0"/>
              <a:t>Added a </a:t>
            </a:r>
            <a:r>
              <a:rPr lang="en" dirty="0" smtClean="0"/>
              <a:t>library [</a:t>
            </a:r>
            <a:r>
              <a:rPr lang="en-US" dirty="0" err="1" smtClean="0"/>
              <a:t>lanterna</a:t>
            </a:r>
            <a:r>
              <a:rPr lang="en-US" dirty="0" smtClean="0"/>
              <a:t>]</a:t>
            </a:r>
            <a:r>
              <a:rPr lang="en" dirty="0" smtClean="0"/>
              <a:t> </a:t>
            </a:r>
            <a:r>
              <a:rPr lang="en" dirty="0"/>
              <a:t>and implemented its API to visualize the robot movements on a 2D grid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Implemented various forms of robots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Developed a test matrix to run the clean simulations and compute averages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5452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Basic Bots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87900" y="1525475"/>
            <a:ext cx="3979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/>
              <a:t>Random Robot - </a:t>
            </a:r>
            <a:r>
              <a:rPr lang="en"/>
              <a:t>Randomly chooses next adjacent location on the grid and moves to that point</a:t>
            </a:r>
          </a:p>
          <a:p>
            <a:pPr>
              <a:spcBef>
                <a:spcPts val="0"/>
              </a:spcBef>
              <a:buNone/>
            </a:pPr>
            <a:r>
              <a:rPr lang="en" b="1"/>
              <a:t>Store Map Bot - </a:t>
            </a:r>
            <a:r>
              <a:rPr lang="en"/>
              <a:t>Randomly chooses next location on the grid, however it knows about its room borders, uses simple heuristic to determine a border point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5377" y="1289050"/>
            <a:ext cx="2826349" cy="27587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Shape 94"/>
          <p:cNvCxnSpPr/>
          <p:nvPr/>
        </p:nvCxnSpPr>
        <p:spPr>
          <a:xfrm rot="10800000" flipH="1">
            <a:off x="6292075" y="2237025"/>
            <a:ext cx="196199" cy="17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5" name="Shape 95"/>
          <p:cNvCxnSpPr/>
          <p:nvPr/>
        </p:nvCxnSpPr>
        <p:spPr>
          <a:xfrm rot="10800000" flipH="1">
            <a:off x="6220775" y="2210125"/>
            <a:ext cx="9000" cy="196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6" name="Shape 96"/>
          <p:cNvCxnSpPr/>
          <p:nvPr/>
        </p:nvCxnSpPr>
        <p:spPr>
          <a:xfrm rot="10800000">
            <a:off x="6015775" y="2219275"/>
            <a:ext cx="213899" cy="2939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7" name="Shape 97"/>
          <p:cNvCxnSpPr/>
          <p:nvPr/>
        </p:nvCxnSpPr>
        <p:spPr>
          <a:xfrm flipH="1">
            <a:off x="5953524" y="2477625"/>
            <a:ext cx="2316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8" name="Shape 98"/>
          <p:cNvCxnSpPr/>
          <p:nvPr/>
        </p:nvCxnSpPr>
        <p:spPr>
          <a:xfrm flipH="1">
            <a:off x="5997825" y="2504350"/>
            <a:ext cx="196199" cy="196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9" name="Shape 99"/>
          <p:cNvCxnSpPr/>
          <p:nvPr/>
        </p:nvCxnSpPr>
        <p:spPr>
          <a:xfrm>
            <a:off x="6229675" y="2540000"/>
            <a:ext cx="17700" cy="17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0" name="Shape 100"/>
          <p:cNvCxnSpPr/>
          <p:nvPr/>
        </p:nvCxnSpPr>
        <p:spPr>
          <a:xfrm>
            <a:off x="6300975" y="2522175"/>
            <a:ext cx="160500" cy="16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1" name="Shape 101"/>
          <p:cNvCxnSpPr/>
          <p:nvPr/>
        </p:nvCxnSpPr>
        <p:spPr>
          <a:xfrm>
            <a:off x="6300975" y="2486525"/>
            <a:ext cx="187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5838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Store Map &amp; Maintain Direction Bot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201799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Knows the borders of the room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Heuristic to strategize the direction travels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Only travels North, South, East, West (not north-west, south-west …)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When it hits a border it slides to an adjacent box and moves in the opposite direction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0300" y="1705975"/>
            <a:ext cx="2362200" cy="2533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Shape 109"/>
          <p:cNvCxnSpPr/>
          <p:nvPr/>
        </p:nvCxnSpPr>
        <p:spPr>
          <a:xfrm rot="10800000">
            <a:off x="5374024" y="1818149"/>
            <a:ext cx="9000" cy="228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" name="Shape 110"/>
          <p:cNvCxnSpPr/>
          <p:nvPr/>
        </p:nvCxnSpPr>
        <p:spPr>
          <a:xfrm>
            <a:off x="5347375" y="1755725"/>
            <a:ext cx="2049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1" name="Shape 111"/>
          <p:cNvCxnSpPr/>
          <p:nvPr/>
        </p:nvCxnSpPr>
        <p:spPr>
          <a:xfrm>
            <a:off x="5534525" y="1835925"/>
            <a:ext cx="0" cy="230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2" name="Shape 112"/>
          <p:cNvCxnSpPr/>
          <p:nvPr/>
        </p:nvCxnSpPr>
        <p:spPr>
          <a:xfrm>
            <a:off x="5588000" y="4188775"/>
            <a:ext cx="178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3" name="Shape 113"/>
          <p:cNvCxnSpPr/>
          <p:nvPr/>
        </p:nvCxnSpPr>
        <p:spPr>
          <a:xfrm rot="10800000">
            <a:off x="5739424" y="1791449"/>
            <a:ext cx="9000" cy="230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4" name="Shape 114"/>
          <p:cNvCxnSpPr/>
          <p:nvPr/>
        </p:nvCxnSpPr>
        <p:spPr>
          <a:xfrm>
            <a:off x="5703850" y="1764625"/>
            <a:ext cx="2049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5" name="Shape 115"/>
          <p:cNvCxnSpPr/>
          <p:nvPr/>
        </p:nvCxnSpPr>
        <p:spPr>
          <a:xfrm>
            <a:off x="5926675" y="1844850"/>
            <a:ext cx="0" cy="2290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4743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Store Explored Robot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Shape 121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87900" y="1489825"/>
                <a:ext cx="4585199" cy="3078899"/>
              </a:xfrm>
              <a:prstGeom prst="rect">
                <a:avLst/>
              </a:prstGeom>
            </p:spPr>
            <p:txBody>
              <a:bodyPr lIns="91425" tIns="91425" rIns="91425" bIns="91425" anchor="t" anchorCtr="0">
                <a:noAutofit/>
              </a:bodyPr>
              <a:lstStyle/>
              <a:p>
                <a:pPr rtl="0">
                  <a:spcBef>
                    <a:spcPts val="0"/>
                  </a:spcBef>
                  <a:buNone/>
                </a:pPr>
                <a:r>
                  <a:rPr lang="en" dirty="0" smtClean="0"/>
                  <a:t>Holds all the points the bot has explored</a:t>
                </a:r>
              </a:p>
              <a:p>
                <a:pPr rtl="0">
                  <a:spcBef>
                    <a:spcPts val="0"/>
                  </a:spcBef>
                  <a:buNone/>
                </a:pPr>
                <a:r>
                  <a:rPr lang="en" dirty="0"/>
                  <a:t>Uses heuristic to give priority on its neighboring nodes</a:t>
                </a:r>
              </a:p>
              <a:p>
                <a:r>
                  <a:rPr lang="en-US" dirty="0" smtClean="0"/>
                  <a:t>R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cs-CZ" i="1" smtClean="0">
                            <a:latin typeface="Cambria Math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cs-CZ" i="1" smtClean="0">
                                <a:latin typeface="Cambria Math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𝑛𝑜𝑡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𝑣𝑖𝑠𝑖𝑡𝑒𝑑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:</m:t>
                            </m:r>
                            <m:nary>
                              <m:naryPr>
                                <m:chr m:val="∑"/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𝑣𝑖𝑠𝑖𝑡𝑒𝑑</m:t>
                                </m:r>
                              </m:sup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𝐷𝑖𝑠𝑡𝑎𝑛𝑐𝑒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𝑝𝑜𝑖𝑛𝑡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e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𝑣𝑖𝑠𝑖𝑡𝑒𝑑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: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𝑆𝑖𝑧𝑒𝑂𝑓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𝑣𝑖𝑠𝑖𝑡𝑒𝑑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:r>
                  <a:rPr lang="en-US" dirty="0" smtClean="0"/>
                  <a:t>Minimize the distance to existing points</a:t>
                </a:r>
                <a:endParaRPr lang="en" dirty="0"/>
              </a:p>
            </p:txBody>
          </p:sp>
        </mc:Choice>
        <mc:Fallback xmlns="">
          <p:sp>
            <p:nvSpPr>
              <p:cNvPr id="121" name="Shape 12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87900" y="1489825"/>
                <a:ext cx="4585199" cy="3078899"/>
              </a:xfrm>
              <a:prstGeom prst="rect">
                <a:avLst/>
              </a:prstGeom>
              <a:blipFill rotWithShape="0">
                <a:blip r:embed="rId5"/>
                <a:stretch>
                  <a:fillRect l="-1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3317" y="243487"/>
            <a:ext cx="2614847" cy="261484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0740" y="2254202"/>
            <a:ext cx="2673817" cy="26738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Store Explored nar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261611" y="4257196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5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Proximity Robot</a:t>
            </a:r>
            <a:endParaRPr lang="en" dirty="0"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4337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Contains </a:t>
            </a:r>
            <a:r>
              <a:rPr lang="en" dirty="0"/>
              <a:t>a proximity sensor to detect how close it is to the edge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This program matches closely the features of the Roomba product.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Program starts by spiraling out, until it reaches a wall.  Then it randomly chooses a direction and follows that direction until it hits another wall, and so on.</a:t>
            </a: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5816" y="682052"/>
            <a:ext cx="4038080" cy="403808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1200" y="43307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80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bots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hybrids are better at  complementing each other then </a:t>
            </a:r>
            <a:r>
              <a:rPr lang="en-US" dirty="0" smtClean="0"/>
              <a:t>other</a:t>
            </a:r>
          </a:p>
          <a:p>
            <a:r>
              <a:rPr lang="en-US" dirty="0" smtClean="0"/>
              <a:t>Adding Proximity sensor to the Store Explored resulted in better results</a:t>
            </a:r>
          </a:p>
          <a:p>
            <a:r>
              <a:rPr lang="en-US" dirty="0" smtClean="0"/>
              <a:t>Adding a map to the Store Explored did not help much</a:t>
            </a:r>
          </a:p>
          <a:p>
            <a:r>
              <a:rPr lang="en-US" dirty="0" smtClean="0"/>
              <a:t>Some don’t perform as well integrated (store maps and explored)</a:t>
            </a:r>
          </a:p>
          <a:p>
            <a:endParaRPr lang="en-US" dirty="0"/>
          </a:p>
        </p:txBody>
      </p:sp>
      <p:pic>
        <p:nvPicPr>
          <p:cNvPr id="4" name="Hybred annot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65410" y="424148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4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Performance</a:t>
            </a:r>
          </a:p>
        </p:txBody>
      </p:sp>
      <p:pic>
        <p:nvPicPr>
          <p:cNvPr id="3" name="Performance annot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2944" y="4241488"/>
            <a:ext cx="812800" cy="81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7959" y="3802931"/>
            <a:ext cx="59693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Showing the percentage of times the robot was able to clean the room to the required percentage.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Each robot was given </a:t>
            </a:r>
            <a:r>
              <a:rPr lang="is-IS" dirty="0" smtClean="0">
                <a:solidFill>
                  <a:schemeClr val="tx1"/>
                </a:solidFill>
              </a:rPr>
              <a:t>1,000,000 </a:t>
            </a:r>
            <a:r>
              <a:rPr lang="en-US" dirty="0" smtClean="0">
                <a:solidFill>
                  <a:schemeClr val="tx1"/>
                </a:solidFill>
              </a:rPr>
              <a:t>steps to complete the task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848413"/>
              </p:ext>
            </p:extLst>
          </p:nvPr>
        </p:nvGraphicFramePr>
        <p:xfrm>
          <a:off x="387900" y="458025"/>
          <a:ext cx="6898006" cy="3218575"/>
        </p:xfrm>
        <a:graphic>
          <a:graphicData uri="http://schemas.openxmlformats.org/drawingml/2006/table">
            <a:tbl>
              <a:tblPr firstRow="1" bandRow="1">
                <a:tableStyleId>{B03F6256-409A-4B8B-BA56-1E897849BB3B}</a:tableStyleId>
              </a:tblPr>
              <a:tblGrid>
                <a:gridCol w="253873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2264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178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Required percentage cleaned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Random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 Map w/ Direction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 advTm="4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</TotalTime>
  <Words>670</Words>
  <Application>Microsoft Macintosh PowerPoint</Application>
  <PresentationFormat>On-screen Show (16:9)</PresentationFormat>
  <Paragraphs>182</Paragraphs>
  <Slides>12</Slides>
  <Notes>11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Cambria Math</vt:lpstr>
      <vt:lpstr>Roboto</vt:lpstr>
      <vt:lpstr>Roboto Slab</vt:lpstr>
      <vt:lpstr>Arial</vt:lpstr>
      <vt:lpstr>marina</vt:lpstr>
      <vt:lpstr>Automated Vacuum Cleaner</vt:lpstr>
      <vt:lpstr>Project strategy/goal</vt:lpstr>
      <vt:lpstr>Project Implementation</vt:lpstr>
      <vt:lpstr>Basic Bots</vt:lpstr>
      <vt:lpstr>Store Map &amp; Maintain Direction Bot</vt:lpstr>
      <vt:lpstr>Store Explored Robot</vt:lpstr>
      <vt:lpstr>Proximity Robot</vt:lpstr>
      <vt:lpstr>Hybrid bots</vt:lpstr>
      <vt:lpstr>Performance</vt:lpstr>
      <vt:lpstr>Performance</vt:lpstr>
      <vt:lpstr>Confirmations and Surprises</vt:lpstr>
      <vt:lpstr>Future areas for improvement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Vacuum Cleaner</dc:title>
  <dc:creator>Rudra Sharma</dc:creator>
  <cp:lastModifiedBy>O'Dell,Joshua (EID)</cp:lastModifiedBy>
  <cp:revision>35</cp:revision>
  <dcterms:modified xsi:type="dcterms:W3CDTF">2015-12-08T05:06:20Z</dcterms:modified>
</cp:coreProperties>
</file>